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442" r:id="rId5"/>
  </p:sldIdLst>
  <p:sldSz cx="12192000" cy="6858000"/>
  <p:notesSz cx="6858000" cy="9144000"/>
  <p:embeddedFontLst>
    <p:embeddedFont>
      <p:font typeface="Avenir Next LT Pro" panose="020B0504020202020204" pitchFamily="34" charset="0"/>
      <p:regular r:id="rId8"/>
      <p:bold r:id="rId9"/>
      <p:italic r:id="rId10"/>
      <p:boldItalic r:id="rId11"/>
    </p:embeddedFont>
    <p:embeddedFont>
      <p:font typeface="Avenir Next LT Pro Demi" panose="020B0704020202020204" pitchFamily="34" charset="0"/>
      <p:regular r:id="rId12"/>
      <p:bold r:id="rId13"/>
      <p:italic r:id="rId14"/>
      <p:boldItalic r:id="rId15"/>
    </p:embeddedFont>
    <p:embeddedFont>
      <p:font typeface="Mercury Display" pitchFamily="50"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7"/>
    <p:restoredTop sz="95106"/>
  </p:normalViewPr>
  <p:slideViewPr>
    <p:cSldViewPr snapToGrid="0" showGuides="1">
      <p:cViewPr varScale="1">
        <p:scale>
          <a:sx n="69" d="100"/>
          <a:sy n="69" d="100"/>
        </p:scale>
        <p:origin x="72" y="442"/>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4/22/2024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4/22/2024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4/22/2024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4/22/2024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Nicole Di Bella</a:t>
            </a:r>
            <a:br>
              <a:rPr lang="en-US" sz="3200" b="1" dirty="0">
                <a:latin typeface="Avenir Black" panose="02000503020000020003" pitchFamily="2" charset="0"/>
              </a:rPr>
            </a:br>
            <a:r>
              <a:rPr lang="en-US" sz="1600" dirty="0">
                <a:solidFill>
                  <a:schemeClr val="tx2"/>
                </a:solidFill>
                <a:latin typeface="+mn-lt"/>
              </a:rPr>
              <a:t>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2539157"/>
          </a:xfrm>
          <a:prstGeom prst="rect">
            <a:avLst/>
          </a:prstGeom>
          <a:noFill/>
        </p:spPr>
        <p:txBody>
          <a:bodyPr wrap="square" lIns="0" tIns="0" rIns="0" bIns="0" rtlCol="0">
            <a:spAutoFit/>
          </a:bodyPr>
          <a:lstStyle/>
          <a:p>
            <a:r>
              <a:rPr lang="en-US" sz="1100" i="0" dirty="0">
                <a:solidFill>
                  <a:schemeClr val="tx2"/>
                </a:solidFill>
                <a:latin typeface="+mj-lt"/>
              </a:rPr>
              <a:t>Education</a:t>
            </a:r>
          </a:p>
          <a:p>
            <a:r>
              <a:rPr lang="en-US" sz="1100" i="0" dirty="0">
                <a:solidFill>
                  <a:schemeClr val="tx1">
                    <a:lumMod val="50000"/>
                    <a:lumOff val="50000"/>
                  </a:schemeClr>
                </a:solidFill>
              </a:rPr>
              <a:t>BA - Boston University</a:t>
            </a:r>
          </a:p>
          <a:p>
            <a:r>
              <a:rPr lang="en-US" sz="1100" dirty="0">
                <a:solidFill>
                  <a:schemeClr val="tx1">
                    <a:lumMod val="50000"/>
                    <a:lumOff val="50000"/>
                  </a:schemeClr>
                </a:solidFill>
              </a:rPr>
              <a:t>MBA - Carnegie Mellon</a:t>
            </a:r>
          </a:p>
          <a:p>
            <a:r>
              <a:rPr lang="en-US" sz="1100" dirty="0">
                <a:solidFill>
                  <a:schemeClr val="tx1">
                    <a:lumMod val="50000"/>
                    <a:lumOff val="50000"/>
                  </a:schemeClr>
                </a:solidFill>
              </a:rPr>
              <a:t>Lean Six Sigma Greenbelt Qualified</a:t>
            </a:r>
          </a:p>
          <a:p>
            <a:endParaRPr lang="en-US" sz="1100" dirty="0">
              <a:solidFill>
                <a:schemeClr val="tx2"/>
              </a:solidFill>
              <a:latin typeface="+mj-lt"/>
            </a:endParaRPr>
          </a:p>
          <a:p>
            <a:r>
              <a:rPr lang="en-US" sz="1100" i="0" dirty="0">
                <a:solidFill>
                  <a:schemeClr val="tx2"/>
                </a:solidFill>
                <a:latin typeface="+mj-lt"/>
              </a:rPr>
              <a:t>Functional Skills</a:t>
            </a:r>
          </a:p>
          <a:p>
            <a:r>
              <a:rPr lang="en-US" sz="1100" i="0" dirty="0">
                <a:solidFill>
                  <a:schemeClr val="tx1">
                    <a:lumMod val="50000"/>
                    <a:lumOff val="50000"/>
                  </a:schemeClr>
                </a:solidFill>
              </a:rPr>
              <a:t>Production Operations, Quantitative Analysis, Organizational Behavior, Product Lifecycle Management, </a:t>
            </a:r>
            <a:r>
              <a:rPr lang="en-US" sz="1100" dirty="0">
                <a:solidFill>
                  <a:schemeClr val="tx1">
                    <a:lumMod val="50000"/>
                    <a:lumOff val="50000"/>
                  </a:schemeClr>
                </a:solidFill>
              </a:rPr>
              <a:t>Finance, Network Optimization, Operations Assessment, Business Case, Supply Chain, Transition Management, Performance Improvement, Digital Transformation, Logistics, Forecasting, Vendor Management, Software Selection, Innovation</a:t>
            </a:r>
            <a:endParaRPr lang="en-US" sz="1100" i="0" dirty="0">
              <a:solidFill>
                <a:schemeClr val="tx1">
                  <a:lumMod val="50000"/>
                  <a:lumOff val="50000"/>
                </a:schemeClr>
              </a:solidFill>
            </a:endParaRPr>
          </a:p>
          <a:p>
            <a:endParaRPr lang="en-US" sz="1100" i="0" dirty="0"/>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CPG| Technolog</a:t>
            </a:r>
            <a:r>
              <a:rPr lang="en-US" sz="1100" dirty="0">
                <a:solidFill>
                  <a:schemeClr val="tx1">
                    <a:lumMod val="50000"/>
                    <a:lumOff val="50000"/>
                  </a:schemeClr>
                </a:solidFill>
              </a:rPr>
              <a:t>y | 3PL | Consulting | Digital Transformation | Supply Chain</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66957" y="2079839"/>
            <a:ext cx="3324224" cy="1723549"/>
          </a:xfrm>
          <a:prstGeom prst="rect">
            <a:avLst/>
          </a:prstGeom>
          <a:noFill/>
        </p:spPr>
        <p:txBody>
          <a:bodyPr wrap="square" lIns="0" tIns="0" rIns="0" bIns="0" rtlCol="0">
            <a:spAutoFit/>
          </a:bodyPr>
          <a:lstStyle/>
          <a:p>
            <a:r>
              <a:rPr lang="en-US" sz="1400" dirty="0">
                <a:solidFill>
                  <a:schemeClr val="tx2"/>
                </a:solidFill>
                <a:latin typeface="Avenir Book" panose="02000503020000020003" pitchFamily="2" charset="0"/>
              </a:rPr>
              <a:t>Nicole</a:t>
            </a:r>
            <a:r>
              <a:rPr lang="en-US" sz="1400" b="0" i="0" dirty="0">
                <a:solidFill>
                  <a:schemeClr val="tx2"/>
                </a:solidFill>
                <a:latin typeface="Avenir Book" panose="02000503020000020003" pitchFamily="2" charset="0"/>
              </a:rPr>
              <a:t> joined The Bridge in January 2024. </a:t>
            </a:r>
            <a:r>
              <a:rPr lang="en-US" sz="1400" dirty="0">
                <a:solidFill>
                  <a:schemeClr val="tx2"/>
                </a:solidFill>
                <a:latin typeface="Avenir Book" panose="02000503020000020003" pitchFamily="2" charset="0"/>
              </a:rPr>
              <a:t>She  has spent 15+ years analyzing, developing and implementing operational improvements while increasing revenues by facilitating growth or decreasing costs by increasing efficiency. Nicole has led engagements and implementations impacting all aspects of the product life-cycle.</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t>Nicole.DiBella</a:t>
            </a:r>
            <a:r>
              <a:rPr lang="en-US" sz="1100" b="0" i="0" kern="1200" dirty="0">
                <a:solidFill>
                  <a:schemeClr val="tx1"/>
                </a:solidFill>
              </a:rPr>
              <a:t>@thebridge.com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(214) 449-6447</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523074" y="597195"/>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56993" y="2839004"/>
            <a:ext cx="6684961" cy="4360168"/>
          </a:xfrm>
          <a:prstGeom prst="rect">
            <a:avLst/>
          </a:prstGeom>
          <a:noFill/>
        </p:spPr>
        <p:txBody>
          <a:bodyPr wrap="square" lIns="0" tIns="0" rIns="0" bIns="0" rtlCol="0">
            <a:spAutoFit/>
          </a:bodyPr>
          <a:lstStyle/>
          <a:p>
            <a:br>
              <a:rPr lang="en-US" sz="1100" dirty="0">
                <a:solidFill>
                  <a:schemeClr val="tx2"/>
                </a:solidFill>
                <a:latin typeface="+mj-lt"/>
              </a:rPr>
            </a:br>
            <a:r>
              <a:rPr lang="en-US" sz="1100" i="0" dirty="0">
                <a:solidFill>
                  <a:schemeClr val="tx2"/>
                </a:solidFill>
                <a:latin typeface="+mj-lt"/>
              </a:rPr>
              <a:t>CPG</a:t>
            </a:r>
          </a:p>
          <a:p>
            <a:pPr marL="342900" marR="822960" lvl="0" indent="-342900">
              <a:spcBef>
                <a:spcPts val="0"/>
              </a:spcBef>
              <a:spcAft>
                <a:spcPts val="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Created model and negotiated a cost savings of over £200K in renewal of 3PL warehousing contract</a:t>
            </a:r>
          </a:p>
          <a:p>
            <a:pPr marL="342900" marR="824230" lvl="0" indent="-342900">
              <a:spcBef>
                <a:spcPts val="0"/>
              </a:spcBef>
              <a:spcAft>
                <a:spcPts val="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ERP software selection and implementation.  Designed the integration of all business processes including new product development, customer orders, supply chain and accounting to create a transparent business model.  Created processes for global inventory visibility and accountability from item creation to customer shelf</a:t>
            </a:r>
          </a:p>
          <a:p>
            <a:endParaRPr lang="en-US" sz="1100" dirty="0">
              <a:solidFill>
                <a:schemeClr val="tx2"/>
              </a:solidFill>
              <a:latin typeface="+mj-lt"/>
            </a:endParaRPr>
          </a:p>
          <a:p>
            <a:r>
              <a:rPr lang="en-US" sz="1100" dirty="0">
                <a:solidFill>
                  <a:schemeClr val="tx2"/>
                </a:solidFill>
                <a:latin typeface="+mj-lt"/>
              </a:rPr>
              <a:t>Consulting</a:t>
            </a:r>
          </a:p>
          <a:p>
            <a:pPr marL="342900" marR="0" lvl="0" indent="-342900">
              <a:spcBef>
                <a:spcPts val="0"/>
              </a:spcBef>
              <a:spcAft>
                <a:spcPts val="20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Performed a supply chain network cost and service scenario optimization for Wolverine.  Decreased global network operating costs by 5% and increased service levels within 5-year planning horizon.</a:t>
            </a:r>
          </a:p>
          <a:p>
            <a:pPr marL="342900" marR="824230" lvl="0" indent="-342900">
              <a:spcBef>
                <a:spcPts val="0"/>
              </a:spcBef>
              <a:spcAft>
                <a:spcPts val="20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Conducted an operations assessment of an existing facility. Projected capacity requirements from demand and SKU profile data for Hugo Boss.  Recommendation for warehouse reconfiguration for low velocity items increased storage capacity by 26%.  Short-term operation recommendations lead to $.5M yearly labor savings.</a:t>
            </a:r>
          </a:p>
          <a:p>
            <a:pPr marL="342900" marR="824230" indent="-342900">
              <a:spcAft>
                <a:spcPts val="20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Explored disruptive technology business value for Exxon, Unilever and Mars</a:t>
            </a:r>
          </a:p>
          <a:p>
            <a:br>
              <a:rPr lang="en-US" sz="1100" dirty="0">
                <a:solidFill>
                  <a:schemeClr val="tx2"/>
                </a:solidFill>
                <a:latin typeface="+mj-lt"/>
              </a:rPr>
            </a:br>
            <a:r>
              <a:rPr lang="en-US" sz="1100" dirty="0">
                <a:solidFill>
                  <a:schemeClr val="tx2"/>
                </a:solidFill>
                <a:latin typeface="+mj-lt"/>
              </a:rPr>
              <a:t>3PL</a:t>
            </a:r>
          </a:p>
          <a:p>
            <a:pPr marL="342900" marR="0" lvl="0" indent="-342900">
              <a:spcBef>
                <a:spcPts val="0"/>
              </a:spcBef>
              <a:spcAft>
                <a:spcPts val="20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Performed competitive analysis and a reverse logistic opportunity assessment.  Developed a new B2C channel providing thousands of dollars of sales for previously unsalvageable goods</a:t>
            </a:r>
          </a:p>
          <a:p>
            <a:pPr marL="342900" marR="0" lvl="0" indent="-342900">
              <a:spcBef>
                <a:spcPts val="0"/>
              </a:spcBef>
              <a:spcAft>
                <a:spcPts val="200"/>
              </a:spcAft>
              <a:buSzPts val="900"/>
              <a:buFont typeface="Symbol" panose="05050102010706020507" pitchFamily="18" charset="2"/>
              <a:buChar char=""/>
              <a:tabLst>
                <a:tab pos="457200" algn="l"/>
                <a:tab pos="6858000" algn="r"/>
              </a:tabLst>
            </a:pPr>
            <a:r>
              <a:rPr lang="en-US" sz="1100" dirty="0">
                <a:solidFill>
                  <a:schemeClr val="tx1">
                    <a:lumMod val="50000"/>
                    <a:lumOff val="50000"/>
                  </a:schemeClr>
                </a:solidFill>
              </a:rPr>
              <a:t>Completed research, vendor selection and business cases for innovative warehouse technologies</a:t>
            </a:r>
          </a:p>
          <a:p>
            <a:pPr marL="171450" indent="-171450">
              <a:buFont typeface="Arial" panose="020B0604020202020204" pitchFamily="34" charset="0"/>
              <a:buChar char="•"/>
            </a:pPr>
            <a:endParaRPr lang="en-US" sz="1100" dirty="0">
              <a:solidFill>
                <a:schemeClr val="tx1">
                  <a:lumMod val="50000"/>
                  <a:lumOff val="50000"/>
                </a:schemeClr>
              </a:solidFill>
            </a:endParaRPr>
          </a:p>
          <a:p>
            <a:pPr marL="171450" indent="-171450">
              <a:buFont typeface="Arial" panose="020B0604020202020204" pitchFamily="34" charset="0"/>
              <a:buChar char="•"/>
            </a:pPr>
            <a:endParaRPr lang="en-US" sz="1100" i="0" dirty="0">
              <a:solidFill>
                <a:schemeClr val="tx1">
                  <a:lumMod val="50000"/>
                  <a:lumOff val="50000"/>
                </a:schemeClr>
              </a:solidFill>
            </a:endParaRPr>
          </a:p>
          <a:p>
            <a:pPr marL="171450" indent="-171450">
              <a:buFont typeface="Arial" panose="020B0604020202020204" pitchFamily="34" charset="0"/>
              <a:buChar char="•"/>
            </a:pPr>
            <a:endParaRPr lang="en-US" sz="1100"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pic>
        <p:nvPicPr>
          <p:cNvPr id="9" name="Picture 8" descr="A person with long hair wearing a white shirt&#10;&#10;Description automatically generated">
            <a:extLst>
              <a:ext uri="{FF2B5EF4-FFF2-40B4-BE49-F238E27FC236}">
                <a16:creationId xmlns:a16="http://schemas.microsoft.com/office/drawing/2014/main" id="{90C45A73-1CC7-CA4A-3213-D031144D1CB2}"/>
              </a:ext>
            </a:extLst>
          </p:cNvPr>
          <p:cNvPicPr>
            <a:picLocks noChangeAspect="1"/>
          </p:cNvPicPr>
          <p:nvPr/>
        </p:nvPicPr>
        <p:blipFill>
          <a:blip r:embed="rId2"/>
          <a:srcRect l="17465" r="16129"/>
          <a:stretch>
            <a:fillRect/>
          </a:stretch>
        </p:blipFill>
        <p:spPr>
          <a:xfrm>
            <a:off x="1146174" y="323097"/>
            <a:ext cx="1336675" cy="1341931"/>
          </a:xfrm>
          <a:custGeom>
            <a:avLst/>
            <a:gdLst>
              <a:gd name="connsiteX0" fmla="*/ 2258830 w 4517660"/>
              <a:gd name="connsiteY0" fmla="*/ 0 h 4535424"/>
              <a:gd name="connsiteX1" fmla="*/ 4517660 w 4517660"/>
              <a:gd name="connsiteY1" fmla="*/ 2267712 h 4535424"/>
              <a:gd name="connsiteX2" fmla="*/ 2258830 w 4517660"/>
              <a:gd name="connsiteY2" fmla="*/ 4535424 h 4535424"/>
              <a:gd name="connsiteX3" fmla="*/ 0 w 4517660"/>
              <a:gd name="connsiteY3" fmla="*/ 2267712 h 4535424"/>
              <a:gd name="connsiteX4" fmla="*/ 2258830 w 4517660"/>
              <a:gd name="connsiteY4" fmla="*/ 0 h 453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7660" h="4535424">
                <a:moveTo>
                  <a:pt x="2258830" y="0"/>
                </a:moveTo>
                <a:cubicBezTo>
                  <a:pt x="3506347" y="0"/>
                  <a:pt x="4517660" y="1015289"/>
                  <a:pt x="4517660" y="2267712"/>
                </a:cubicBezTo>
                <a:cubicBezTo>
                  <a:pt x="4517660" y="3520135"/>
                  <a:pt x="3506347" y="4535424"/>
                  <a:pt x="2258830" y="4535424"/>
                </a:cubicBezTo>
                <a:cubicBezTo>
                  <a:pt x="1011313" y="4535424"/>
                  <a:pt x="0" y="3520135"/>
                  <a:pt x="0" y="2267712"/>
                </a:cubicBezTo>
                <a:cubicBezTo>
                  <a:pt x="0" y="1015289"/>
                  <a:pt x="1011313" y="0"/>
                  <a:pt x="2258830" y="0"/>
                </a:cubicBezTo>
                <a:close/>
              </a:path>
            </a:pathLst>
          </a:custGeom>
        </p:spPr>
      </p:pic>
    </p:spTree>
    <p:extLst>
      <p:ext uri="{BB962C8B-B14F-4D97-AF65-F5344CB8AC3E}">
        <p14:creationId xmlns:p14="http://schemas.microsoft.com/office/powerpoint/2010/main" val="820773198"/>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851C3-F873-4A96-B5BC-7136D9E58DCC}">
  <ds:schemaRefs>
    <ds:schemaRef ds:uri="http://schemas.microsoft.com/office/2006/metadata/properties"/>
    <ds:schemaRef ds:uri="b67dd5cc-d04b-4059-8106-5d218f15726b"/>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www.w3.org/XML/1998/namespace"/>
    <ds:schemaRef ds:uri="9a1af113-e398-48b7-9b47-ea440c1fc820"/>
    <ds:schemaRef ds:uri="http://purl.org/dc/terms/"/>
    <ds:schemaRef ds:uri="5d0c6a66-3c3b-4572-a556-6bba72b126b7"/>
  </ds:schemaRefs>
</ds:datastoreItem>
</file>

<file path=customXml/itemProps2.xml><?xml version="1.0" encoding="utf-8"?>
<ds:datastoreItem xmlns:ds="http://schemas.openxmlformats.org/officeDocument/2006/customXml" ds:itemID="{ACF8B736-3BBE-49F1-985D-D7B6821C6FC0}"/>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18753</TotalTime>
  <Words>345</Words>
  <Application>Microsoft Office PowerPoint</Application>
  <PresentationFormat>Widescreen</PresentationFormat>
  <Paragraphs>31</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Avenir Black</vt:lpstr>
      <vt:lpstr>Avenir Next LT Pro</vt:lpstr>
      <vt:lpstr>Avenir Next LT Pro Demi</vt:lpstr>
      <vt:lpstr>Arial</vt:lpstr>
      <vt:lpstr>Calibri</vt:lpstr>
      <vt:lpstr>Mercury Display</vt:lpstr>
      <vt:lpstr>Avenir Book</vt:lpstr>
      <vt:lpstr>Symbol</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Nicole DiBella</cp:lastModifiedBy>
  <cp:revision>88</cp:revision>
  <dcterms:created xsi:type="dcterms:W3CDTF">2023-12-12T06:48:12Z</dcterms:created>
  <dcterms:modified xsi:type="dcterms:W3CDTF">2024-04-22T20:11:54Z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